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6" r:id="rId11"/>
    <p:sldId id="265" r:id="rId12"/>
    <p:sldId id="272" r:id="rId13"/>
    <p:sldId id="279" r:id="rId14"/>
    <p:sldId id="274" r:id="rId15"/>
    <p:sldId id="277" r:id="rId16"/>
    <p:sldId id="271" r:id="rId17"/>
    <p:sldId id="275" r:id="rId18"/>
    <p:sldId id="276" r:id="rId19"/>
    <p:sldId id="270" r:id="rId20"/>
    <p:sldId id="280" r:id="rId21"/>
    <p:sldId id="278" r:id="rId22"/>
    <p:sldId id="273" r:id="rId2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70" d="100"/>
          <a:sy n="70" d="100"/>
        </p:scale>
        <p:origin x="714" y="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071D1F-62A1-4F33-898F-E7981D469707}" type="datetimeFigureOut">
              <a:rPr lang="ru-RU" smtClean="0"/>
              <a:t>05.12.2016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947272-9AD6-482F-B47F-A9A42DF880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92846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071D1F-62A1-4F33-898F-E7981D469707}" type="datetimeFigureOut">
              <a:rPr lang="ru-RU" smtClean="0"/>
              <a:t>05.12.2016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947272-9AD6-482F-B47F-A9A42DF880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8535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071D1F-62A1-4F33-898F-E7981D469707}" type="datetimeFigureOut">
              <a:rPr lang="ru-RU" smtClean="0"/>
              <a:t>05.12.2016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947272-9AD6-482F-B47F-A9A42DF880F2}" type="slidenum">
              <a:rPr lang="ru-RU" smtClean="0"/>
              <a:t>‹#›</a:t>
            </a:fld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623393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071D1F-62A1-4F33-898F-E7981D469707}" type="datetimeFigureOut">
              <a:rPr lang="ru-RU" smtClean="0"/>
              <a:t>05.12.2016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947272-9AD6-482F-B47F-A9A42DF880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41587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071D1F-62A1-4F33-898F-E7981D469707}" type="datetimeFigureOut">
              <a:rPr lang="ru-RU" smtClean="0"/>
              <a:t>05.12.2016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947272-9AD6-482F-B47F-A9A42DF880F2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1308263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071D1F-62A1-4F33-898F-E7981D469707}" type="datetimeFigureOut">
              <a:rPr lang="ru-RU" smtClean="0"/>
              <a:t>05.12.2016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947272-9AD6-482F-B47F-A9A42DF880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27913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071D1F-62A1-4F33-898F-E7981D469707}" type="datetimeFigureOut">
              <a:rPr lang="ru-RU" smtClean="0"/>
              <a:t>05.12.2016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947272-9AD6-482F-B47F-A9A42DF880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780163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071D1F-62A1-4F33-898F-E7981D469707}" type="datetimeFigureOut">
              <a:rPr lang="ru-RU" smtClean="0"/>
              <a:t>05.12.2016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947272-9AD6-482F-B47F-A9A42DF880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33393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071D1F-62A1-4F33-898F-E7981D469707}" type="datetimeFigureOut">
              <a:rPr lang="ru-RU" smtClean="0"/>
              <a:t>05.12.2016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947272-9AD6-482F-B47F-A9A42DF880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70616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071D1F-62A1-4F33-898F-E7981D469707}" type="datetimeFigureOut">
              <a:rPr lang="ru-RU" smtClean="0"/>
              <a:t>05.12.2016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947272-9AD6-482F-B47F-A9A42DF880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30362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071D1F-62A1-4F33-898F-E7981D469707}" type="datetimeFigureOut">
              <a:rPr lang="ru-RU" smtClean="0"/>
              <a:t>05.12.2016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947272-9AD6-482F-B47F-A9A42DF880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12680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071D1F-62A1-4F33-898F-E7981D469707}" type="datetimeFigureOut">
              <a:rPr lang="ru-RU" smtClean="0"/>
              <a:t>05.12.2016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947272-9AD6-482F-B47F-A9A42DF880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47495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071D1F-62A1-4F33-898F-E7981D469707}" type="datetimeFigureOut">
              <a:rPr lang="ru-RU" smtClean="0"/>
              <a:t>05.12.2016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947272-9AD6-482F-B47F-A9A42DF880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48808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071D1F-62A1-4F33-898F-E7981D469707}" type="datetimeFigureOut">
              <a:rPr lang="ru-RU" smtClean="0"/>
              <a:t>05.12.2016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947272-9AD6-482F-B47F-A9A42DF880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99781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071D1F-62A1-4F33-898F-E7981D469707}" type="datetimeFigureOut">
              <a:rPr lang="ru-RU" smtClean="0"/>
              <a:t>05.12.2016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947272-9AD6-482F-B47F-A9A42DF880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28019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071D1F-62A1-4F33-898F-E7981D469707}" type="datetimeFigureOut">
              <a:rPr lang="ru-RU" smtClean="0"/>
              <a:t>05.12.2016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947272-9AD6-482F-B47F-A9A42DF880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86114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071D1F-62A1-4F33-898F-E7981D469707}" type="datetimeFigureOut">
              <a:rPr lang="ru-RU" smtClean="0"/>
              <a:t>05.12.2016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FB947272-9AD6-482F-B47F-A9A42DF880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1615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702423" y="1008590"/>
            <a:ext cx="9321631" cy="415498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«Экологическое воспитание </a:t>
            </a:r>
          </a:p>
          <a:p>
            <a:pPr algn="ctr"/>
            <a:r>
              <a:rPr lang="ru-RU" sz="4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как одно из средств развития ребёнка с ОВЗ </a:t>
            </a:r>
            <a:endParaRPr lang="ru-RU" sz="4400" b="1" cap="none" spc="0" dirty="0" smtClean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  <a:p>
            <a:pPr algn="ctr"/>
            <a:r>
              <a:rPr lang="ru-RU" sz="4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и </a:t>
            </a:r>
            <a:r>
              <a:rPr lang="ru-RU" sz="4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его позитивной социализации </a:t>
            </a:r>
            <a:endParaRPr lang="ru-RU" sz="4400" b="1" cap="none" spc="0" dirty="0" smtClean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  <a:p>
            <a:pPr algn="ctr"/>
            <a:r>
              <a:rPr lang="ru-RU" sz="4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в </a:t>
            </a:r>
            <a:r>
              <a:rPr lang="ru-RU" sz="4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функционирующей   группе сверстников».</a:t>
            </a:r>
          </a:p>
        </p:txBody>
      </p:sp>
    </p:spTree>
    <p:extLst>
      <p:ext uri="{BB962C8B-B14F-4D97-AF65-F5344CB8AC3E}">
        <p14:creationId xmlns:p14="http://schemas.microsoft.com/office/powerpoint/2010/main" val="1253430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80000">
            <a:off x="4599006" y="2131655"/>
            <a:ext cx="7341604" cy="4125982"/>
          </a:xfrm>
          <a:prstGeom prst="rect">
            <a:avLst/>
          </a:prstGeom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-240000">
            <a:off x="414581" y="332046"/>
            <a:ext cx="5911939" cy="3526007"/>
          </a:xfrm>
        </p:spPr>
      </p:pic>
      <p:pic>
        <p:nvPicPr>
          <p:cNvPr id="5" name="Объект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34" y="4121683"/>
            <a:ext cx="4653887" cy="2565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0704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-360000">
            <a:off x="325344" y="253327"/>
            <a:ext cx="4994159" cy="2806718"/>
          </a:xfrm>
          <a:prstGeom prst="rect">
            <a:avLst/>
          </a:prstGeom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">
            <a:off x="5949793" y="457663"/>
            <a:ext cx="6153801" cy="384512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2465" y="3110991"/>
            <a:ext cx="5798055" cy="3594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2914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80000">
            <a:off x="4720164" y="1077675"/>
            <a:ext cx="7034416" cy="440297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 rot="5400000">
            <a:off x="-320080" y="1290731"/>
            <a:ext cx="6113859" cy="3761741"/>
          </a:xfrm>
        </p:spPr>
      </p:pic>
    </p:spTree>
    <p:extLst>
      <p:ext uri="{BB962C8B-B14F-4D97-AF65-F5344CB8AC3E}">
        <p14:creationId xmlns:p14="http://schemas.microsoft.com/office/powerpoint/2010/main" val="1511646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34" y="401320"/>
            <a:ext cx="8473440" cy="6355080"/>
          </a:xfrm>
          <a:prstGeom prst="rect">
            <a:avLst/>
          </a:prstGeom>
        </p:spPr>
      </p:pic>
      <p:sp>
        <p:nvSpPr>
          <p:cNvPr id="5" name="Объект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55464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493" y="166427"/>
            <a:ext cx="6277485" cy="352794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5668" y="2958027"/>
            <a:ext cx="6796585" cy="3819681"/>
          </a:xfrm>
          <a:prstGeom prst="rect">
            <a:avLst/>
          </a:prstGeom>
        </p:spPr>
      </p:pic>
      <p:sp>
        <p:nvSpPr>
          <p:cNvPr id="13" name="Объект 1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18380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22783" y="2160588"/>
            <a:ext cx="6906471" cy="3881437"/>
          </a:xfrm>
        </p:spPr>
      </p:pic>
    </p:spTree>
    <p:extLst>
      <p:ext uri="{BB962C8B-B14F-4D97-AF65-F5344CB8AC3E}">
        <p14:creationId xmlns:p14="http://schemas.microsoft.com/office/powerpoint/2010/main" val="241510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0837" y="195310"/>
            <a:ext cx="6906471" cy="3881437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5668" y="2882726"/>
            <a:ext cx="6782030" cy="3811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4886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60000">
            <a:off x="5620838" y="2669472"/>
            <a:ext cx="6291619" cy="3535890"/>
          </a:xfrm>
          <a:prstGeom prst="rect">
            <a:avLst/>
          </a:prstGeom>
        </p:spPr>
      </p:pic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 rot="-720000">
            <a:off x="494994" y="666049"/>
            <a:ext cx="6809233" cy="3826789"/>
          </a:xfrm>
        </p:spPr>
      </p:pic>
    </p:spTree>
    <p:extLst>
      <p:ext uri="{BB962C8B-B14F-4D97-AF65-F5344CB8AC3E}">
        <p14:creationId xmlns:p14="http://schemas.microsoft.com/office/powerpoint/2010/main" val="2214410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-360000">
            <a:off x="219147" y="283803"/>
            <a:ext cx="5146453" cy="3859840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">
            <a:off x="5978422" y="1513020"/>
            <a:ext cx="5883290" cy="3306409"/>
          </a:xfrm>
          <a:prstGeom prst="rect">
            <a:avLst/>
          </a:prstGeom>
        </p:spPr>
      </p:pic>
      <p:pic>
        <p:nvPicPr>
          <p:cNvPr id="5" name="Объект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-360000">
            <a:off x="3190743" y="3094405"/>
            <a:ext cx="4378517" cy="3283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1829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00000">
            <a:off x="6725455" y="2343912"/>
            <a:ext cx="5097091" cy="382281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-240000">
            <a:off x="410214" y="226827"/>
            <a:ext cx="6658491" cy="4441161"/>
          </a:xfrm>
          <a:prstGeom prst="rect">
            <a:avLst/>
          </a:prstGeom>
        </p:spPr>
      </p:pic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1883390" y="2743200"/>
            <a:ext cx="7390611" cy="3298162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74108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63435" y="168015"/>
            <a:ext cx="5136613" cy="388077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Модели </a:t>
            </a: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инклюзивной </a:t>
            </a:r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практики: </a:t>
            </a:r>
            <a:endParaRPr lang="ru-RU" sz="2400" b="1" dirty="0" smtClean="0">
              <a:solidFill>
                <a:srgbClr val="FF0000"/>
              </a:solidFill>
            </a:endParaRPr>
          </a:p>
          <a:p>
            <a:r>
              <a:rPr lang="ru-RU" sz="2400" b="1" dirty="0" smtClean="0"/>
              <a:t>1</a:t>
            </a:r>
            <a:r>
              <a:rPr lang="ru-RU" sz="2400" b="1" dirty="0"/>
              <a:t>.</a:t>
            </a:r>
            <a:r>
              <a:rPr lang="ru-RU" sz="2400" dirty="0"/>
              <a:t> Индивидуальное воспитание и обучение ребенка-инвалида на дому с частичной интеграцией в функционирующую группу ДОУ.</a:t>
            </a:r>
          </a:p>
          <a:p>
            <a:r>
              <a:rPr lang="ru-RU" sz="2400" b="1" dirty="0"/>
              <a:t>2.</a:t>
            </a:r>
            <a:r>
              <a:rPr lang="ru-RU" sz="2400" dirty="0"/>
              <a:t> Группа комбинированного вида: 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ru-RU" sz="2400" dirty="0"/>
              <a:t>2.1.  частичная интеграция ребенка-инвалида в функционирующей группе </a:t>
            </a:r>
            <a:r>
              <a:rPr lang="ru-RU" sz="2400" dirty="0" smtClean="0"/>
              <a:t>сверстников.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ru-RU" sz="2400" smtClean="0"/>
              <a:t>2.2. полная </a:t>
            </a:r>
            <a:r>
              <a:rPr lang="ru-RU" sz="2400" dirty="0"/>
              <a:t>интеграция ребенка-инвалида в среду сверстников. </a:t>
            </a:r>
          </a:p>
          <a:p>
            <a:endParaRPr lang="ru-RU" sz="24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0048" y="1665027"/>
            <a:ext cx="4829102" cy="4262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1602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5292" y="3502366"/>
            <a:ext cx="5767150" cy="324113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 rot="-600000">
            <a:off x="318465" y="640231"/>
            <a:ext cx="5536406" cy="4152305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40000">
            <a:off x="6140268" y="655076"/>
            <a:ext cx="5590729" cy="3141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7465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360000">
            <a:off x="5745238" y="646075"/>
            <a:ext cx="6279517" cy="3529089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-300000">
            <a:off x="245660" y="423081"/>
            <a:ext cx="5980648" cy="336112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2130" y="3270741"/>
            <a:ext cx="5759355" cy="3236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0728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786" y="941696"/>
            <a:ext cx="9453298" cy="5312753"/>
          </a:xfrm>
          <a:prstGeom prst="rect">
            <a:avLst/>
          </a:prstGeom>
        </p:spPr>
      </p:pic>
      <p:sp>
        <p:nvSpPr>
          <p:cNvPr id="6" name="Объект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02206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897" y="609600"/>
            <a:ext cx="9962867" cy="5675568"/>
          </a:xfrm>
        </p:spPr>
      </p:pic>
    </p:spTree>
    <p:extLst>
      <p:ext uri="{BB962C8B-B14F-4D97-AF65-F5344CB8AC3E}">
        <p14:creationId xmlns:p14="http://schemas.microsoft.com/office/powerpoint/2010/main" val="1344003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4" y="4461527"/>
            <a:ext cx="8944338" cy="2225875"/>
          </a:xfrm>
        </p:spPr>
        <p:txBody>
          <a:bodyPr>
            <a:normAutofit fontScale="77500" lnSpcReduction="20000"/>
          </a:bodyPr>
          <a:lstStyle/>
          <a:p>
            <a:r>
              <a:rPr lang="ru-RU" sz="4100" b="1" dirty="0">
                <a:solidFill>
                  <a:srgbClr val="FF0000"/>
                </a:solidFill>
              </a:rPr>
              <a:t>Позитивная социализация </a:t>
            </a:r>
            <a:r>
              <a:rPr lang="ru-RU" sz="4100" b="1" dirty="0"/>
              <a:t>—</a:t>
            </a:r>
            <a:r>
              <a:rPr lang="ru-RU" sz="4100" dirty="0"/>
              <a:t> это умение ребенка взаимодействовать с окружающими людьми, выстраивать свое поведение и деятельность, учитывая потребности и интересы других.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-300000">
            <a:off x="241223" y="337837"/>
            <a:ext cx="4797115" cy="276039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">
            <a:off x="5490684" y="562142"/>
            <a:ext cx="6317992" cy="3550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512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54755" y="313901"/>
            <a:ext cx="8596668" cy="504966"/>
          </a:xfrm>
        </p:spPr>
        <p:txBody>
          <a:bodyPr>
            <a:normAutofit fontScale="90000"/>
          </a:bodyPr>
          <a:lstStyle/>
          <a:p>
            <a:r>
              <a:rPr lang="ru-RU" dirty="0"/>
              <a:t> </a:t>
            </a:r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У</a:t>
            </a:r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словия </a:t>
            </a: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для успешной социализации детей: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27209" y="941696"/>
            <a:ext cx="8596668" cy="5636526"/>
          </a:xfrm>
        </p:spPr>
        <p:txBody>
          <a:bodyPr>
            <a:normAutofit fontScale="92500" lnSpcReduction="10000"/>
          </a:bodyPr>
          <a:lstStyle/>
          <a:p>
            <a:pPr lvl="0">
              <a:buFont typeface="Wingdings" panose="05000000000000000000" pitchFamily="2" charset="2"/>
              <a:buChar char="v"/>
            </a:pPr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</a:rPr>
              <a:t>Эмоциональное </a:t>
            </a:r>
            <a:r>
              <a:rPr lang="ru-RU" sz="2000" b="1" dirty="0">
                <a:solidFill>
                  <a:schemeClr val="accent1">
                    <a:lumMod val="75000"/>
                  </a:schemeClr>
                </a:solidFill>
              </a:rPr>
              <a:t>благополучие </a:t>
            </a:r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</a:rPr>
              <a:t>ребенка </a:t>
            </a:r>
            <a:r>
              <a:rPr lang="ru-RU" sz="2000" b="1" dirty="0" smtClean="0">
                <a:solidFill>
                  <a:srgbClr val="00B050"/>
                </a:solidFill>
              </a:rPr>
              <a:t>- </a:t>
            </a:r>
            <a:r>
              <a:rPr lang="ru-RU" sz="2100" dirty="0" smtClean="0"/>
              <a:t>это</a:t>
            </a:r>
            <a:r>
              <a:rPr lang="ru-RU" sz="2100" dirty="0"/>
              <a:t>, прежде всего, комфорт в душе ребенка. Создание атмосферы, </a:t>
            </a:r>
            <a:r>
              <a:rPr lang="ru-RU" sz="2100" dirty="0" smtClean="0"/>
              <a:t>комфортной </a:t>
            </a:r>
            <a:r>
              <a:rPr lang="ru-RU" sz="2100" dirty="0"/>
              <a:t>для каждого ребенка, способствующей развитию его индивидуальности, творчества, навыков созидательной деятельности и достижения жизненного </a:t>
            </a:r>
            <a:r>
              <a:rPr lang="ru-RU" sz="2100" dirty="0" smtClean="0"/>
              <a:t>успеха.</a:t>
            </a:r>
          </a:p>
          <a:p>
            <a:pPr lvl="0">
              <a:buFont typeface="Wingdings" panose="05000000000000000000" pitchFamily="2" charset="2"/>
              <a:buChar char="v"/>
            </a:pPr>
            <a:r>
              <a:rPr lang="ru-RU" sz="2100" b="1" dirty="0" smtClean="0">
                <a:solidFill>
                  <a:schemeClr val="accent1">
                    <a:lumMod val="75000"/>
                  </a:schemeClr>
                </a:solidFill>
              </a:rPr>
              <a:t>Положительное </a:t>
            </a:r>
            <a:r>
              <a:rPr lang="ru-RU" sz="2100" b="1" dirty="0">
                <a:solidFill>
                  <a:schemeClr val="accent1">
                    <a:lumMod val="75000"/>
                  </a:schemeClr>
                </a:solidFill>
              </a:rPr>
              <a:t>отношение ребенка к окружающим людям,</a:t>
            </a:r>
            <a:r>
              <a:rPr lang="ru-RU" sz="2100" dirty="0">
                <a:solidFill>
                  <a:schemeClr val="accent1">
                    <a:lumMod val="75000"/>
                  </a:schemeClr>
                </a:solidFill>
              </a:rPr>
              <a:t> воспитание уважения и </a:t>
            </a:r>
            <a:r>
              <a:rPr lang="ru-RU" sz="2100" dirty="0" smtClean="0">
                <a:solidFill>
                  <a:schemeClr val="accent1">
                    <a:lumMod val="75000"/>
                  </a:schemeClr>
                </a:solidFill>
              </a:rPr>
              <a:t>терпимости.</a:t>
            </a:r>
          </a:p>
          <a:p>
            <a:pPr lvl="0">
              <a:buFont typeface="Wingdings" panose="05000000000000000000" pitchFamily="2" charset="2"/>
              <a:buChar char="v"/>
            </a:pPr>
            <a:r>
              <a:rPr lang="ru-RU" sz="2100" b="1" dirty="0" smtClean="0">
                <a:solidFill>
                  <a:schemeClr val="accent1">
                    <a:lumMod val="75000"/>
                  </a:schemeClr>
                </a:solidFill>
              </a:rPr>
              <a:t>Развитие </a:t>
            </a:r>
            <a:r>
              <a:rPr lang="ru-RU" sz="2100" b="1" dirty="0">
                <a:solidFill>
                  <a:schemeClr val="accent1">
                    <a:lumMod val="75000"/>
                  </a:schemeClr>
                </a:solidFill>
              </a:rPr>
              <a:t>коммуникативной компетентности ребенка</a:t>
            </a:r>
            <a:r>
              <a:rPr lang="ru-RU" sz="2100" dirty="0"/>
              <a:t> – способность устанавливать и поддерживать необходимые эффективные контакты с другими людьми, сотрудничать, слушать и слышать, распознавать эмоциональные переживания и состояния других людей, выражать собственные </a:t>
            </a:r>
            <a:r>
              <a:rPr lang="ru-RU" sz="2100" dirty="0" smtClean="0"/>
              <a:t>эмоции.</a:t>
            </a:r>
          </a:p>
          <a:p>
            <a:pPr lvl="0">
              <a:buFont typeface="Wingdings" panose="05000000000000000000" pitchFamily="2" charset="2"/>
              <a:buChar char="v"/>
            </a:pPr>
            <a:r>
              <a:rPr lang="ru-RU" sz="2100" b="1" dirty="0" smtClean="0">
                <a:solidFill>
                  <a:schemeClr val="accent1">
                    <a:lumMod val="75000"/>
                  </a:schemeClr>
                </a:solidFill>
              </a:rPr>
              <a:t>Развитие </a:t>
            </a:r>
            <a:r>
              <a:rPr lang="ru-RU" sz="2100" b="1" dirty="0">
                <a:solidFill>
                  <a:schemeClr val="accent1">
                    <a:lumMod val="75000"/>
                  </a:schemeClr>
                </a:solidFill>
              </a:rPr>
              <a:t>социальных навыков детей</a:t>
            </a:r>
            <a:r>
              <a:rPr lang="ru-RU" sz="2100" dirty="0">
                <a:solidFill>
                  <a:schemeClr val="accent1">
                    <a:lumMod val="75000"/>
                  </a:schemeClr>
                </a:solidFill>
              </a:rPr>
              <a:t>. </a:t>
            </a:r>
            <a:r>
              <a:rPr lang="ru-RU" sz="2100" dirty="0"/>
              <a:t>Социальные навыки помогают установить доброжелательные отношения, чувствовать себя комфортно в любой обстановке, готовность общаться с другими людьми, способность </a:t>
            </a:r>
            <a:r>
              <a:rPr lang="ru-RU" sz="2100" dirty="0" smtClean="0"/>
              <a:t>адаптироваться.</a:t>
            </a:r>
          </a:p>
          <a:p>
            <a:pPr lvl="0">
              <a:buFont typeface="Wingdings" panose="05000000000000000000" pitchFamily="2" charset="2"/>
              <a:buChar char="v"/>
            </a:pPr>
            <a:r>
              <a:rPr lang="ru-RU" sz="2100" dirty="0" smtClean="0">
                <a:solidFill>
                  <a:schemeClr val="accent1">
                    <a:lumMod val="75000"/>
                  </a:schemeClr>
                </a:solidFill>
              </a:rPr>
              <a:t>Обогащение</a:t>
            </a:r>
            <a:r>
              <a:rPr lang="ru-RU" sz="2100" dirty="0">
                <a:solidFill>
                  <a:schemeClr val="accent1">
                    <a:lumMod val="75000"/>
                  </a:schemeClr>
                </a:solidFill>
              </a:rPr>
              <a:t> </a:t>
            </a:r>
            <a:r>
              <a:rPr lang="ru-RU" sz="2100" b="1" dirty="0">
                <a:solidFill>
                  <a:schemeClr val="accent1">
                    <a:lumMod val="75000"/>
                  </a:schemeClr>
                </a:solidFill>
              </a:rPr>
              <a:t>предметно-пространственной сре</a:t>
            </a:r>
            <a:r>
              <a:rPr lang="ru-RU" sz="2100" b="1" dirty="0"/>
              <a:t>ды</a:t>
            </a:r>
            <a:r>
              <a:rPr lang="ru-RU" sz="2100" dirty="0"/>
              <a:t>, наполнение которой предоставляет ребёнку возможность для саморазвития.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41695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9307" y="327546"/>
            <a:ext cx="9785445" cy="859809"/>
          </a:xfrm>
        </p:spPr>
        <p:txBody>
          <a:bodyPr>
            <a:noAutofit/>
          </a:bodyPr>
          <a:lstStyle/>
          <a:p>
            <a:pPr algn="ctr"/>
            <a:r>
              <a:rPr lang="ru-RU" sz="3200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Показатели </a:t>
            </a:r>
            <a:br>
              <a:rPr lang="ru-RU" sz="3200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3200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успешного </a:t>
            </a:r>
            <a:r>
              <a:rPr lang="ru-RU" sz="3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социального развития </a:t>
            </a:r>
            <a:r>
              <a:rPr lang="ru-RU" sz="3200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дошкольника: </a:t>
            </a:r>
            <a:endParaRPr lang="ru-RU" sz="3200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4" y="1651379"/>
            <a:ext cx="8534905" cy="4872251"/>
          </a:xfrm>
        </p:spPr>
        <p:txBody>
          <a:bodyPr>
            <a:noAutofit/>
          </a:bodyPr>
          <a:lstStyle/>
          <a:p>
            <a:pPr lvl="0"/>
            <a:r>
              <a:rPr lang="ru-RU" sz="2800" dirty="0" smtClean="0"/>
              <a:t>умение </a:t>
            </a:r>
            <a:r>
              <a:rPr lang="ru-RU" sz="2800" dirty="0"/>
              <a:t>ребенка войти в детское общество</a:t>
            </a:r>
            <a:r>
              <a:rPr lang="ru-RU" sz="2800" dirty="0" smtClean="0"/>
              <a:t>;</a:t>
            </a:r>
            <a:endParaRPr lang="ru-RU" sz="2800" dirty="0"/>
          </a:p>
          <a:p>
            <a:pPr lvl="0"/>
            <a:r>
              <a:rPr lang="ru-RU" sz="2800" dirty="0"/>
              <a:t>умение ребенка действовать совместно с другими;</a:t>
            </a:r>
          </a:p>
          <a:p>
            <a:pPr lvl="0"/>
            <a:r>
              <a:rPr lang="ru-RU" sz="2800" dirty="0"/>
              <a:t>умение следовать и уступать общественным нормам;</a:t>
            </a:r>
          </a:p>
          <a:p>
            <a:pPr lvl="0"/>
            <a:r>
              <a:rPr lang="ru-RU" sz="2800" dirty="0"/>
              <a:t>умение ребенка контролировать свои желания.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50983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191069"/>
            <a:ext cx="8596668" cy="627797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Задачи экологического воспитания: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45322" y="1037230"/>
            <a:ext cx="9189998" cy="5431809"/>
          </a:xfrm>
        </p:spPr>
        <p:txBody>
          <a:bodyPr>
            <a:normAutofit/>
          </a:bodyPr>
          <a:lstStyle/>
          <a:p>
            <a:pPr lvl="0"/>
            <a:r>
              <a:rPr lang="ru-RU" sz="2400" dirty="0" smtClean="0"/>
              <a:t>воспитать </a:t>
            </a:r>
            <a:r>
              <a:rPr lang="ru-RU" sz="2400" dirty="0"/>
              <a:t>познавательный интерес детей к миру природы, желание активно изучать природный мир посредством проведения цикла занятий о природе родного края, о многообразии природного мира, причинах природных явлений, об особенностях существования животных и растений в сообществе, о взаимодействии человека и природы;</a:t>
            </a:r>
          </a:p>
          <a:p>
            <a:pPr lvl="0"/>
            <a:r>
              <a:rPr lang="ru-RU" sz="2400" dirty="0"/>
              <a:t>вовлечь детей в разнообразные виды деятельности в природе и по ее охране,</a:t>
            </a:r>
          </a:p>
          <a:p>
            <a:pPr lvl="0"/>
            <a:r>
              <a:rPr lang="ru-RU" sz="2400" dirty="0"/>
              <a:t>способствовать активному включению родителей в процесс экологического воспитания  детей через привлечение к совместной деятельности.</a:t>
            </a:r>
          </a:p>
          <a:p>
            <a:pPr marL="0" indent="0">
              <a:buNone/>
            </a:pP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512674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09433" y="249902"/>
            <a:ext cx="9860856" cy="5864295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3600" dirty="0" smtClean="0">
                <a:solidFill>
                  <a:srgbClr val="FF0000"/>
                </a:solidFill>
              </a:rPr>
              <a:t>Формы экологического воспитания: </a:t>
            </a:r>
            <a:endParaRPr lang="ru-RU" sz="3600" dirty="0">
              <a:solidFill>
                <a:srgbClr val="FF0000"/>
              </a:solidFill>
            </a:endParaRPr>
          </a:p>
          <a:p>
            <a:pPr marL="0" indent="0" algn="ctr">
              <a:buNone/>
            </a:pPr>
            <a:endParaRPr lang="ru-RU" sz="4000" dirty="0" smtClean="0">
              <a:solidFill>
                <a:srgbClr val="FF0000"/>
              </a:solidFill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ru-RU" sz="3200" dirty="0" smtClean="0"/>
              <a:t>непосредственно организованная образовательная деятельность, 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ru-RU" sz="3200" dirty="0" smtClean="0"/>
              <a:t>совместная деятельность </a:t>
            </a:r>
            <a:r>
              <a:rPr lang="ru-RU" sz="3200" dirty="0"/>
              <a:t>взрослого и </a:t>
            </a:r>
            <a:r>
              <a:rPr lang="ru-RU" sz="3200" dirty="0" smtClean="0"/>
              <a:t>детей,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ru-RU" sz="3200" dirty="0" smtClean="0"/>
              <a:t>экскурсии, 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ru-RU" sz="3200" dirty="0" smtClean="0"/>
              <a:t>повседневная жизнь (труд, наблюдения, игры </a:t>
            </a:r>
            <a:r>
              <a:rPr lang="ru-RU" sz="3200" dirty="0"/>
              <a:t>на участке и в уголке природы), </a:t>
            </a:r>
            <a:endParaRPr lang="ru-RU" sz="3200" dirty="0" smtClean="0"/>
          </a:p>
          <a:p>
            <a:pPr>
              <a:buFont typeface="Wingdings" panose="05000000000000000000" pitchFamily="2" charset="2"/>
              <a:buChar char="v"/>
            </a:pPr>
            <a:r>
              <a:rPr lang="ru-RU" sz="3200" dirty="0" smtClean="0"/>
              <a:t>самостоятельная деятельность детей.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1663854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300252"/>
            <a:ext cx="8596668" cy="668739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FF0000"/>
                </a:solidFill>
              </a:rPr>
              <a:t>Методы экологического воспитания:</a:t>
            </a:r>
            <a:br>
              <a:rPr lang="ru-RU" b="1" dirty="0">
                <a:solidFill>
                  <a:srgbClr val="FF0000"/>
                </a:solidFill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91570" y="873457"/>
            <a:ext cx="8687149" cy="5691115"/>
          </a:xfrm>
        </p:spPr>
        <p:txBody>
          <a:bodyPr>
            <a:normAutofit fontScale="70000" lnSpcReduction="20000"/>
          </a:bodyPr>
          <a:lstStyle/>
          <a:p>
            <a:pPr marL="0" indent="0" algn="ctr">
              <a:buNone/>
            </a:pPr>
            <a:endParaRPr lang="ru-RU" sz="2800" b="1" dirty="0" smtClean="0"/>
          </a:p>
          <a:p>
            <a:pPr>
              <a:buFont typeface="Wingdings" panose="05000000000000000000" pitchFamily="2" charset="2"/>
              <a:buChar char="Ø"/>
            </a:pPr>
            <a:r>
              <a:rPr lang="ru-RU" sz="2600" dirty="0" smtClean="0"/>
              <a:t>наблюдения,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2600" dirty="0" smtClean="0"/>
              <a:t>беседы </a:t>
            </a:r>
            <a:r>
              <a:rPr lang="ru-RU" sz="2600" dirty="0"/>
              <a:t>природоведческого характера</a:t>
            </a:r>
            <a:r>
              <a:rPr lang="ru-RU" sz="2600" dirty="0" smtClean="0"/>
              <a:t>,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2600" dirty="0" smtClean="0"/>
              <a:t>организация </a:t>
            </a:r>
            <a:r>
              <a:rPr lang="ru-RU" sz="2600" dirty="0"/>
              <a:t>экскурсий и походов, </a:t>
            </a:r>
            <a:endParaRPr lang="ru-RU" sz="2600" dirty="0" smtClean="0"/>
          </a:p>
          <a:p>
            <a:pPr>
              <a:buFont typeface="Wingdings" panose="05000000000000000000" pitchFamily="2" charset="2"/>
              <a:buChar char="Ø"/>
            </a:pPr>
            <a:r>
              <a:rPr lang="ru-RU" sz="2600" dirty="0" smtClean="0"/>
              <a:t>дидактические </a:t>
            </a:r>
            <a:r>
              <a:rPr lang="ru-RU" sz="2600" dirty="0"/>
              <a:t>игры, </a:t>
            </a:r>
            <a:endParaRPr lang="ru-RU" sz="2600" dirty="0" smtClean="0"/>
          </a:p>
          <a:p>
            <a:pPr>
              <a:buFont typeface="Wingdings" panose="05000000000000000000" pitchFamily="2" charset="2"/>
              <a:buChar char="Ø"/>
            </a:pPr>
            <a:r>
              <a:rPr lang="ru-RU" sz="2600" dirty="0" smtClean="0"/>
              <a:t>рассматривание </a:t>
            </a:r>
            <a:r>
              <a:rPr lang="ru-RU" sz="2600" dirty="0"/>
              <a:t>картин, </a:t>
            </a:r>
            <a:endParaRPr lang="ru-RU" sz="2600" dirty="0" smtClean="0"/>
          </a:p>
          <a:p>
            <a:pPr>
              <a:buFont typeface="Wingdings" panose="05000000000000000000" pitchFamily="2" charset="2"/>
              <a:buChar char="Ø"/>
            </a:pPr>
            <a:r>
              <a:rPr lang="ru-RU" sz="2600" dirty="0" smtClean="0"/>
              <a:t>чтение </a:t>
            </a:r>
            <a:r>
              <a:rPr lang="ru-RU" sz="2600" dirty="0"/>
              <a:t>художественных произведений, </a:t>
            </a:r>
            <a:r>
              <a:rPr lang="ru-RU" sz="2600" dirty="0" smtClean="0"/>
              <a:t>рассказ</a:t>
            </a:r>
            <a:r>
              <a:rPr lang="ru-RU" sz="2600" dirty="0"/>
              <a:t>, </a:t>
            </a:r>
            <a:endParaRPr lang="ru-RU" sz="2600" dirty="0" smtClean="0"/>
          </a:p>
          <a:p>
            <a:pPr>
              <a:buFont typeface="Wingdings" panose="05000000000000000000" pitchFamily="2" charset="2"/>
              <a:buChar char="Ø"/>
            </a:pPr>
            <a:r>
              <a:rPr lang="ru-RU" sz="2600" dirty="0" smtClean="0"/>
              <a:t>показ </a:t>
            </a:r>
            <a:r>
              <a:rPr lang="ru-RU" sz="2600" dirty="0"/>
              <a:t>диафильмов и кинофильмов, </a:t>
            </a:r>
            <a:endParaRPr lang="ru-RU" sz="2600" dirty="0" smtClean="0"/>
          </a:p>
          <a:p>
            <a:pPr>
              <a:buFont typeface="Wingdings" panose="05000000000000000000" pitchFamily="2" charset="2"/>
              <a:buChar char="Ø"/>
            </a:pPr>
            <a:r>
              <a:rPr lang="ru-RU" sz="2600" dirty="0" smtClean="0"/>
              <a:t>опытническая </a:t>
            </a:r>
            <a:r>
              <a:rPr lang="ru-RU" sz="2600" dirty="0"/>
              <a:t>деятельность, </a:t>
            </a:r>
            <a:endParaRPr lang="ru-RU" sz="2600" dirty="0" smtClean="0"/>
          </a:p>
          <a:p>
            <a:pPr>
              <a:buFont typeface="Wingdings" panose="05000000000000000000" pitchFamily="2" charset="2"/>
              <a:buChar char="Ø"/>
            </a:pPr>
            <a:r>
              <a:rPr lang="ru-RU" sz="2600" dirty="0" smtClean="0"/>
              <a:t>труд </a:t>
            </a:r>
            <a:r>
              <a:rPr lang="ru-RU" sz="2600" dirty="0"/>
              <a:t>детей в природе</a:t>
            </a:r>
            <a:r>
              <a:rPr lang="ru-RU" sz="2600" dirty="0" smtClean="0"/>
              <a:t>,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2600" dirty="0" smtClean="0"/>
              <a:t>инсценировки </a:t>
            </a:r>
            <a:r>
              <a:rPr lang="ru-RU" sz="2600" dirty="0"/>
              <a:t>с игрушками (животными и растениями), </a:t>
            </a:r>
            <a:endParaRPr lang="ru-RU" sz="2600" dirty="0" smtClean="0"/>
          </a:p>
          <a:p>
            <a:pPr>
              <a:buFont typeface="Wingdings" panose="05000000000000000000" pitchFamily="2" charset="2"/>
              <a:buChar char="Ø"/>
            </a:pPr>
            <a:r>
              <a:rPr lang="ru-RU" sz="2600" dirty="0" smtClean="0"/>
              <a:t>создание </a:t>
            </a:r>
            <a:r>
              <a:rPr lang="ru-RU" sz="2600" dirty="0"/>
              <a:t>проблемных ситуаций, </a:t>
            </a:r>
            <a:endParaRPr lang="ru-RU" sz="2600" dirty="0" smtClean="0"/>
          </a:p>
          <a:p>
            <a:pPr>
              <a:buFont typeface="Wingdings" panose="05000000000000000000" pitchFamily="2" charset="2"/>
              <a:buChar char="Ø"/>
            </a:pPr>
            <a:r>
              <a:rPr lang="ru-RU" sz="2600" dirty="0" smtClean="0"/>
              <a:t>проведение </a:t>
            </a:r>
            <a:r>
              <a:rPr lang="ru-RU" sz="2600" dirty="0"/>
              <a:t>праздников и досугов</a:t>
            </a:r>
            <a:r>
              <a:rPr lang="ru-RU" sz="2600" dirty="0" smtClean="0"/>
              <a:t>,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2600" dirty="0" smtClean="0"/>
              <a:t> </a:t>
            </a:r>
            <a:r>
              <a:rPr lang="ru-RU" sz="2600" dirty="0"/>
              <a:t>отражение впечатлений о природе в продуктивных видах деятельности, самостоятельное и совместное с взрослым разнообразное практическое экспериментирование ребенка в природе, </a:t>
            </a:r>
            <a:endParaRPr lang="ru-RU" sz="2600" dirty="0" smtClean="0"/>
          </a:p>
          <a:p>
            <a:pPr>
              <a:buFont typeface="Wingdings" panose="05000000000000000000" pitchFamily="2" charset="2"/>
              <a:buChar char="Ø"/>
            </a:pPr>
            <a:r>
              <a:rPr lang="ru-RU" sz="2600" dirty="0" smtClean="0"/>
              <a:t>экологические </a:t>
            </a:r>
            <a:r>
              <a:rPr lang="ru-RU" sz="2600" dirty="0"/>
              <a:t>сказки.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78077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Грань">
  <a:themeElements>
    <a:clrScheme name="Грань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Грань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рань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333</TotalTime>
  <Words>330</Words>
  <Application>Microsoft Office PowerPoint</Application>
  <PresentationFormat>Широкоэкранный</PresentationFormat>
  <Paragraphs>48</Paragraphs>
  <Slides>22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9" baseType="lpstr">
      <vt:lpstr>Arial</vt:lpstr>
      <vt:lpstr>Calibri</vt:lpstr>
      <vt:lpstr>Times New Roman</vt:lpstr>
      <vt:lpstr>Trebuchet MS</vt:lpstr>
      <vt:lpstr>Wingdings</vt:lpstr>
      <vt:lpstr>Wingdings 3</vt:lpstr>
      <vt:lpstr>Грань</vt:lpstr>
      <vt:lpstr>Презентация PowerPoint</vt:lpstr>
      <vt:lpstr>Презентация PowerPoint</vt:lpstr>
      <vt:lpstr>Презентация PowerPoint</vt:lpstr>
      <vt:lpstr>Презентация PowerPoint</vt:lpstr>
      <vt:lpstr> Условия для успешной социализации детей:</vt:lpstr>
      <vt:lpstr>Показатели  успешного социального развития дошкольника: </vt:lpstr>
      <vt:lpstr>Задачи экологического воспитания:  </vt:lpstr>
      <vt:lpstr>Презентация PowerPoint</vt:lpstr>
      <vt:lpstr>Методы экологического воспитания: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Hp</dc:creator>
  <cp:lastModifiedBy>user</cp:lastModifiedBy>
  <cp:revision>29</cp:revision>
  <dcterms:created xsi:type="dcterms:W3CDTF">2016-12-04T13:22:45Z</dcterms:created>
  <dcterms:modified xsi:type="dcterms:W3CDTF">2016-12-05T11:01:09Z</dcterms:modified>
</cp:coreProperties>
</file>